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8C8AF">
              <a:alpha val="5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25400" cap="flat">
              <a:solidFill>
                <a:srgbClr val="6D6A67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E7E6E2">
              <a:alpha val="60000"/>
            </a:srgbClr>
          </a:solidFill>
        </a:fill>
      </a:tcStyle>
    </a:wholeTbl>
    <a:band2H>
      <a:tcTxStyle b="def" i="def"/>
      <a:tcStyle>
        <a:tcBdr/>
        <a:fill>
          <a:solidFill>
            <a:srgbClr val="B6BEC8">
              <a:alpha val="3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solidFill>
            <a:srgbClr val="E6E4D7">
              <a:alpha val="70000"/>
            </a:srgbClr>
          </a:solidFill>
        </a:fill>
      </a:tcStyle>
    </a:wholeTbl>
    <a:band2H>
      <a:tcTxStyle b="def" i="def"/>
      <a:tcStyle>
        <a:tcBdr/>
        <a:fill>
          <a:solidFill>
            <a:srgbClr val="CBCAB9">
              <a:alpha val="7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25400" cap="flat">
              <a:solidFill>
                <a:srgbClr val="6D6A67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solidFill>
            <a:srgbClr val="E6E4D7">
              <a:alpha val="70000"/>
            </a:srgbClr>
          </a:solidFill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AE9E0">
              <a:alpha val="80000"/>
            </a:srgbClr>
          </a:solidFill>
        </a:fill>
      </a:tcStyle>
    </a:wholeTbl>
    <a:band2H>
      <a:tcTxStyle b="def" i="def"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DBD9C9">
              <a:alpha val="30000"/>
            </a:srgbClr>
          </a:solidFill>
        </a:fill>
      </a:tcStyle>
    </a:wholeTbl>
    <a:band2H>
      <a:tcTxStyle b="def" i="def"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solidFill>
                <a:srgbClr val="5A5950"/>
              </a:solidFill>
              <a:prstDash val="solid"/>
              <a:miter lim="400000"/>
            </a:ln>
          </a:insideV>
        </a:tcBdr>
        <a:fill>
          <a:solidFill>
            <a:srgbClr val="DBD9C9">
              <a:alpha val="30000"/>
            </a:srgbClr>
          </a:solidFill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9B9">
              <a:alpha val="50000"/>
            </a:srgbClr>
          </a:solidFill>
        </a:fill>
      </a:tcStyle>
    </a:lastRow>
    <a:fir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9B9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254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254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4.tif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ingbat_hd.png" descr="dingbat_h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4704" y="7385050"/>
            <a:ext cx="10754592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itle Text"/>
          <p:cNvSpPr txBox="1"/>
          <p:nvPr>
            <p:ph type="title"/>
          </p:nvPr>
        </p:nvSpPr>
        <p:spPr>
          <a:xfrm>
            <a:off x="3454400" y="3200400"/>
            <a:ext cx="17475200" cy="3962400"/>
          </a:xfrm>
          <a:prstGeom prst="rect">
            <a:avLst/>
          </a:prstGeom>
        </p:spPr>
        <p:txBody>
          <a:bodyPr anchor="b"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3454400" y="8305800"/>
            <a:ext cx="17475200" cy="198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95150" y="13227050"/>
            <a:ext cx="419100" cy="508000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5" name="“Type a quote here.”"/>
          <p:cNvSpPr txBox="1"/>
          <p:nvPr>
            <p:ph type="body" sz="quarter" idx="22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340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Image"/>
          <p:cNvSpPr/>
          <p:nvPr>
            <p:ph type="pic" idx="21"/>
          </p:nvPr>
        </p:nvSpPr>
        <p:spPr>
          <a:xfrm>
            <a:off x="3311" y="5001"/>
            <a:ext cx="24422101" cy="1720128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21"/>
          </p:nvPr>
        </p:nvSpPr>
        <p:spPr>
          <a:xfrm>
            <a:off x="2438400" y="-482600"/>
            <a:ext cx="19507200" cy="1373956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3454400" y="10287000"/>
            <a:ext cx="17475200" cy="1638300"/>
          </a:xfrm>
          <a:prstGeom prst="rect">
            <a:avLst/>
          </a:prstGeom>
        </p:spPr>
        <p:txBody>
          <a:bodyPr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3454400" y="11912600"/>
            <a:ext cx="174752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2387600" y="5308600"/>
            <a:ext cx="19621500" cy="3111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/>
          <p:nvPr>
            <p:ph type="pic" idx="21"/>
          </p:nvPr>
        </p:nvSpPr>
        <p:spPr>
          <a:xfrm>
            <a:off x="11099182" y="1524000"/>
            <a:ext cx="15562608" cy="109612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447800" y="3708400"/>
            <a:ext cx="11341100" cy="3429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447800" y="7150100"/>
            <a:ext cx="11341100" cy="4813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2387600" y="4330700"/>
            <a:ext cx="196215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Image"/>
          <p:cNvSpPr/>
          <p:nvPr>
            <p:ph type="pic" sz="half" idx="21"/>
          </p:nvPr>
        </p:nvSpPr>
        <p:spPr>
          <a:xfrm>
            <a:off x="12331700" y="4673600"/>
            <a:ext cx="10742482" cy="756628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Image"/>
          <p:cNvSpPr/>
          <p:nvPr>
            <p:ph type="pic" sz="half" idx="21"/>
          </p:nvPr>
        </p:nvSpPr>
        <p:spPr>
          <a:xfrm>
            <a:off x="12494232" y="6705600"/>
            <a:ext cx="10404086" cy="692476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22"/>
          </p:nvPr>
        </p:nvSpPr>
        <p:spPr>
          <a:xfrm>
            <a:off x="11289407" y="1189547"/>
            <a:ext cx="11582401" cy="815786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Image"/>
          <p:cNvSpPr/>
          <p:nvPr>
            <p:ph type="pic" idx="23"/>
          </p:nvPr>
        </p:nvSpPr>
        <p:spPr>
          <a:xfrm>
            <a:off x="1651000" y="-1193800"/>
            <a:ext cx="10502900" cy="1611052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387600" y="1295400"/>
            <a:ext cx="19621500" cy="1112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5150" y="13233400"/>
            <a:ext cx="419100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 i="0" sz="2400">
                <a:solidFill>
                  <a:srgbClr val="F3F1DF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80000"/>
                    </a:srgbClr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9pPr>
    </p:titleStyle>
    <p:bodyStyle>
      <a:lvl1pPr marL="6731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1pPr>
      <a:lvl2pPr marL="13462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2pPr>
      <a:lvl3pPr marL="20193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3pPr>
      <a:lvl4pPr marL="26924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4pPr>
      <a:lvl5pPr marL="33655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5pPr>
      <a:lvl6pPr marL="40386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6pPr>
      <a:lvl7pPr marL="47117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7pPr>
      <a:lvl8pPr marL="53848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8pPr>
      <a:lvl9pPr marL="60579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4.tif"/><Relationship Id="rId5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roblem description"/>
          <p:cNvSpPr txBox="1"/>
          <p:nvPr/>
        </p:nvSpPr>
        <p:spPr>
          <a:xfrm>
            <a:off x="7280382" y="760172"/>
            <a:ext cx="6284170" cy="8841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Problem description</a:t>
            </a:r>
          </a:p>
        </p:txBody>
      </p:sp>
      <p:sp>
        <p:nvSpPr>
          <p:cNvPr id="121" name="Usual Workflow"/>
          <p:cNvSpPr txBox="1"/>
          <p:nvPr/>
        </p:nvSpPr>
        <p:spPr>
          <a:xfrm>
            <a:off x="3556220" y="2507501"/>
            <a:ext cx="6153981" cy="94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1" i="0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Usual Workflow</a:t>
            </a:r>
          </a:p>
        </p:txBody>
      </p:sp>
      <p:sp>
        <p:nvSpPr>
          <p:cNvPr id="122" name="Edit"/>
          <p:cNvSpPr txBox="1"/>
          <p:nvPr/>
        </p:nvSpPr>
        <p:spPr>
          <a:xfrm>
            <a:off x="3519796" y="4571662"/>
            <a:ext cx="1325475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Edit</a:t>
            </a:r>
          </a:p>
        </p:txBody>
      </p:sp>
      <p:sp>
        <p:nvSpPr>
          <p:cNvPr id="123" name="Line"/>
          <p:cNvSpPr/>
          <p:nvPr/>
        </p:nvSpPr>
        <p:spPr>
          <a:xfrm>
            <a:off x="5047546" y="5018278"/>
            <a:ext cx="2211632" cy="1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24" name="Compile"/>
          <p:cNvSpPr txBox="1"/>
          <p:nvPr/>
        </p:nvSpPr>
        <p:spPr>
          <a:xfrm>
            <a:off x="7461454" y="4571662"/>
            <a:ext cx="2372361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Compile</a:t>
            </a:r>
          </a:p>
        </p:txBody>
      </p:sp>
      <p:sp>
        <p:nvSpPr>
          <p:cNvPr id="125" name="Line"/>
          <p:cNvSpPr/>
          <p:nvPr/>
        </p:nvSpPr>
        <p:spPr>
          <a:xfrm>
            <a:off x="10036091" y="5047912"/>
            <a:ext cx="2211632" cy="1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26" name="Upload"/>
          <p:cNvSpPr txBox="1"/>
          <p:nvPr/>
        </p:nvSpPr>
        <p:spPr>
          <a:xfrm>
            <a:off x="12305572" y="4542028"/>
            <a:ext cx="2075791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Upload</a:t>
            </a:r>
          </a:p>
        </p:txBody>
      </p:sp>
      <p:sp>
        <p:nvSpPr>
          <p:cNvPr id="127" name="Line"/>
          <p:cNvSpPr/>
          <p:nvPr/>
        </p:nvSpPr>
        <p:spPr>
          <a:xfrm>
            <a:off x="14439211" y="5047912"/>
            <a:ext cx="2211632" cy="1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28" name="Line"/>
          <p:cNvSpPr/>
          <p:nvPr/>
        </p:nvSpPr>
        <p:spPr>
          <a:xfrm>
            <a:off x="17385227" y="5439109"/>
            <a:ext cx="1" cy="2323535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29" name="Line"/>
          <p:cNvSpPr/>
          <p:nvPr/>
        </p:nvSpPr>
        <p:spPr>
          <a:xfrm flipH="1" flipV="1">
            <a:off x="4093349" y="7721081"/>
            <a:ext cx="13173767" cy="1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30" name="Line"/>
          <p:cNvSpPr/>
          <p:nvPr/>
        </p:nvSpPr>
        <p:spPr>
          <a:xfrm flipV="1">
            <a:off x="4182533" y="5528958"/>
            <a:ext cx="1" cy="2103507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31" name="Check"/>
          <p:cNvSpPr txBox="1"/>
          <p:nvPr/>
        </p:nvSpPr>
        <p:spPr>
          <a:xfrm>
            <a:off x="16617711" y="4542028"/>
            <a:ext cx="1774242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Check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Disadvantages"/>
          <p:cNvSpPr txBox="1"/>
          <p:nvPr/>
        </p:nvSpPr>
        <p:spPr>
          <a:xfrm>
            <a:off x="8104427" y="1471372"/>
            <a:ext cx="4500613" cy="8841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Disadvantages</a:t>
            </a:r>
          </a:p>
        </p:txBody>
      </p:sp>
      <p:sp>
        <p:nvSpPr>
          <p:cNvPr id="134" name="Wasted time to upload code to Arduino each time…"/>
          <p:cNvSpPr txBox="1"/>
          <p:nvPr/>
        </p:nvSpPr>
        <p:spPr>
          <a:xfrm>
            <a:off x="2583192" y="3361266"/>
            <a:ext cx="15543083" cy="513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64206" indent="-464206" algn="l">
              <a:buSzPct val="100000"/>
              <a:buChar char="•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Wasted time to upload code to Arduino each time</a:t>
            </a:r>
          </a:p>
          <a:p>
            <a:pPr marL="464206" indent="-464206" algn="l">
              <a:buSzPct val="100000"/>
              <a:buChar char="•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Bug prone</a:t>
            </a:r>
          </a:p>
          <a:p>
            <a:pPr marL="464206" indent="-464206" algn="l">
              <a:buSzPct val="100000"/>
              <a:buChar char="•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Code contains recurrent processing</a:t>
            </a:r>
          </a:p>
          <a:p>
            <a:pPr marL="464206" indent="-464206" algn="l">
              <a:buSzPct val="100000"/>
              <a:buChar char="•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464206" indent="-464206" algn="l">
              <a:buSzPct val="100000"/>
              <a:buChar char="•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What if we can Just Describe setup and loop Arduino functions with an Android UI based on drag and drop, and change circuit behaviour with just one click?</a:t>
            </a:r>
          </a:p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" descr="Imag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21329" y="4429074"/>
            <a:ext cx="2540001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Line"/>
          <p:cNvSpPr/>
          <p:nvPr/>
        </p:nvSpPr>
        <p:spPr>
          <a:xfrm>
            <a:off x="14341313" y="7126001"/>
            <a:ext cx="1" cy="2624965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pic>
        <p:nvPicPr>
          <p:cNvPr id="13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71312" y="4429074"/>
            <a:ext cx="2540001" cy="254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Image" descr="Image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071312" y="9907891"/>
            <a:ext cx="2540001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Line"/>
          <p:cNvSpPr/>
          <p:nvPr/>
        </p:nvSpPr>
        <p:spPr>
          <a:xfrm>
            <a:off x="8482651" y="5699074"/>
            <a:ext cx="4567339" cy="1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41" name="Global overview"/>
          <p:cNvSpPr txBox="1"/>
          <p:nvPr/>
        </p:nvSpPr>
        <p:spPr>
          <a:xfrm>
            <a:off x="7813463" y="726016"/>
            <a:ext cx="5218008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b="1" i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Global overview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Image" descr="Imag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5515" y="3303778"/>
            <a:ext cx="2540001" cy="254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386202" y="3303778"/>
            <a:ext cx="2540001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Line"/>
          <p:cNvSpPr/>
          <p:nvPr/>
        </p:nvSpPr>
        <p:spPr>
          <a:xfrm>
            <a:off x="5187246" y="4573778"/>
            <a:ext cx="2211632" cy="1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pic>
        <p:nvPicPr>
          <p:cNvPr id="146" name="Image" descr="Image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10609" y="3303778"/>
            <a:ext cx="2540001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Line"/>
          <p:cNvSpPr/>
          <p:nvPr/>
        </p:nvSpPr>
        <p:spPr>
          <a:xfrm>
            <a:off x="10629593" y="4573778"/>
            <a:ext cx="2211631" cy="1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48" name="Serial"/>
          <p:cNvSpPr txBox="1"/>
          <p:nvPr/>
        </p:nvSpPr>
        <p:spPr>
          <a:xfrm>
            <a:off x="12952621" y="4097528"/>
            <a:ext cx="1731570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Serial</a:t>
            </a:r>
          </a:p>
        </p:txBody>
      </p:sp>
      <p:sp>
        <p:nvSpPr>
          <p:cNvPr id="149" name="Double Arrow"/>
          <p:cNvSpPr/>
          <p:nvPr/>
        </p:nvSpPr>
        <p:spPr>
          <a:xfrm>
            <a:off x="15193433" y="4170829"/>
            <a:ext cx="1961806" cy="805900"/>
          </a:xfrm>
          <a:prstGeom prst="leftRightArrow">
            <a:avLst>
              <a:gd name="adj1" fmla="val 32000"/>
              <a:gd name="adj2" fmla="val 69339"/>
            </a:avLst>
          </a:prstGeom>
          <a:blipFill>
            <a:blip r:embed="rId5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F3F1DF"/>
                </a:solidFill>
                <a:effectLst/>
              </a:defRPr>
            </a:pPr>
          </a:p>
        </p:txBody>
      </p:sp>
      <p:sp>
        <p:nvSpPr>
          <p:cNvPr id="150" name="Line"/>
          <p:cNvSpPr/>
          <p:nvPr/>
        </p:nvSpPr>
        <p:spPr>
          <a:xfrm>
            <a:off x="13970806" y="5185110"/>
            <a:ext cx="1" cy="2323535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51" name="Line"/>
          <p:cNvSpPr/>
          <p:nvPr/>
        </p:nvSpPr>
        <p:spPr>
          <a:xfrm flipH="1" flipV="1">
            <a:off x="3615688" y="7433214"/>
            <a:ext cx="10243384" cy="1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  <p:sp>
        <p:nvSpPr>
          <p:cNvPr id="152" name="Line"/>
          <p:cNvSpPr/>
          <p:nvPr/>
        </p:nvSpPr>
        <p:spPr>
          <a:xfrm flipV="1">
            <a:off x="3567415" y="5969225"/>
            <a:ext cx="1" cy="1518099"/>
          </a:xfrm>
          <a:prstGeom prst="line">
            <a:avLst/>
          </a:prstGeom>
          <a:ln w="38100">
            <a:solidFill>
              <a:schemeClr val="accent1">
                <a:satOff val="-17010"/>
                <a:lumOff val="1436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4B4B4B"/>
                </a:solidFill>
                <a:effectLst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611" y="3286845"/>
            <a:ext cx="3810001" cy="381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Receive bytes throw Serial…"/>
          <p:cNvSpPr/>
          <p:nvPr/>
        </p:nvSpPr>
        <p:spPr>
          <a:xfrm>
            <a:off x="7371957" y="3355096"/>
            <a:ext cx="9325010" cy="3673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1" marL="1445172" indent="-492672" algn="l">
              <a:lnSpc>
                <a:spcPct val="150000"/>
              </a:lnSpc>
              <a:buSzPct val="100000"/>
              <a:buAutoNum type="arabicPeriod" startAt="1"/>
              <a:defRPr i="0" sz="4000">
                <a:solidFill>
                  <a:srgbClr val="000000"/>
                </a:solidFill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Receive bytes throw Serial</a:t>
            </a:r>
          </a:p>
          <a:p>
            <a:pPr lvl="1" marL="1445172" indent="-492672" algn="l">
              <a:lnSpc>
                <a:spcPct val="150000"/>
              </a:lnSpc>
              <a:buSzPct val="100000"/>
              <a:buAutoNum type="arabicPeriod" startAt="1"/>
              <a:defRPr i="0" sz="4000">
                <a:solidFill>
                  <a:srgbClr val="000000"/>
                </a:solidFill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Decode to a program instructions</a:t>
            </a:r>
          </a:p>
          <a:p>
            <a:pPr lvl="1" marL="1445172" indent="-492672" algn="l">
              <a:lnSpc>
                <a:spcPct val="150000"/>
              </a:lnSpc>
              <a:buSzPct val="100000"/>
              <a:buAutoNum type="arabicPeriod" startAt="1"/>
              <a:defRPr i="0" sz="4000">
                <a:solidFill>
                  <a:srgbClr val="000000"/>
                </a:solidFill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Send the program to the circuit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mo"/>
          <p:cNvSpPr txBox="1"/>
          <p:nvPr/>
        </p:nvSpPr>
        <p:spPr>
          <a:xfrm>
            <a:off x="10980165" y="643466"/>
            <a:ext cx="2423669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</a:defRPr>
            </a:lvl1pPr>
          </a:lstStyle>
          <a:p>
            <a:pPr/>
            <a:r>
              <a:t>Demo</a:t>
            </a:r>
          </a:p>
        </p:txBody>
      </p:sp>
      <p:sp>
        <p:nvSpPr>
          <p:cNvPr id="158" name="Prerequisites:…"/>
          <p:cNvSpPr txBox="1"/>
          <p:nvPr/>
        </p:nvSpPr>
        <p:spPr>
          <a:xfrm>
            <a:off x="6340349" y="3992240"/>
            <a:ext cx="10014713" cy="5731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i="0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Prerequisites:</a:t>
            </a:r>
          </a:p>
          <a:p>
            <a:pPr algn="l"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919655" indent="-919655" algn="l">
              <a:buSzPct val="100000"/>
              <a:buAutoNum type="arabicPeriod" startAt="1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Arduino Uno</a:t>
            </a:r>
          </a:p>
          <a:p>
            <a:pPr marL="919655" indent="-919655" algn="l">
              <a:buSzPct val="100000"/>
              <a:buAutoNum type="arabicPeriod" startAt="1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Android phone</a:t>
            </a:r>
          </a:p>
          <a:p>
            <a:pPr marL="919655" indent="-919655" algn="l">
              <a:buSzPct val="100000"/>
              <a:buAutoNum type="arabicPeriod" startAt="1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USB serial adapter</a:t>
            </a:r>
          </a:p>
          <a:p>
            <a:pPr marL="919655" indent="-919655" algn="l">
              <a:buSzPct val="100000"/>
              <a:buAutoNum type="arabicPeriod" startAt="1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Breadboard</a:t>
            </a:r>
          </a:p>
          <a:p>
            <a:pPr marL="919655" indent="-919655" algn="l">
              <a:buSzPct val="100000"/>
              <a:buAutoNum type="arabicPeriod" startAt="1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3 diodes(Red, Green, Blue)</a:t>
            </a:r>
          </a:p>
          <a:p>
            <a:pPr marL="919655" indent="-919655" algn="l">
              <a:buSzPct val="100000"/>
              <a:buAutoNum type="arabicPeriod" startAt="1"/>
              <a:defRPr i="0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6 Jump wires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4.png"/></Relationships>

</file>

<file path=ppt/theme/theme1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73E86"/>
      </a:dk1>
      <a:lt1>
        <a:srgbClr val="86837F">
          <a:alpha val="80000"/>
        </a:srgbClr>
      </a:lt1>
      <a:dk2>
        <a:srgbClr val="586770"/>
      </a:dk2>
      <a:lt2>
        <a:srgbClr val="C4CBD0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oefler Text"/>
        <a:ea typeface="Hoefler Text"/>
        <a:cs typeface="Hoefler Text"/>
      </a:majorFont>
      <a:minorFont>
        <a:latin typeface="Hoefler Text"/>
        <a:ea typeface="Hoefler Text"/>
        <a:cs typeface="Hoefler Text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chemeClr val="accent1">
              <a:satOff val="-17010"/>
              <a:lumOff val="1436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86837F">
                <a:alpha val="80000"/>
              </a:srgbClr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00000"/>
      </a:dk1>
      <a:lt1>
        <a:srgbClr val="FFFFFF"/>
      </a:lt1>
      <a:dk2>
        <a:srgbClr val="586770"/>
      </a:dk2>
      <a:lt2>
        <a:srgbClr val="C4CBD0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oefler Text"/>
        <a:ea typeface="Hoefler Text"/>
        <a:cs typeface="Hoefler Text"/>
      </a:majorFont>
      <a:minorFont>
        <a:latin typeface="Hoefler Text"/>
        <a:ea typeface="Hoefler Text"/>
        <a:cs typeface="Hoefler Text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chemeClr val="accent1">
              <a:satOff val="-17010"/>
              <a:lumOff val="1436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86837F">
                <a:alpha val="80000"/>
              </a:srgbClr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